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19"/>
  </p:notesMasterIdLst>
  <p:handoutMasterIdLst>
    <p:handoutMasterId r:id="rId20"/>
  </p:handoutMasterIdLst>
  <p:sldIdLst>
    <p:sldId id="256" r:id="rId3"/>
    <p:sldId id="257" r:id="rId4"/>
    <p:sldId id="270" r:id="rId5"/>
    <p:sldId id="278" r:id="rId6"/>
    <p:sldId id="271" r:id="rId7"/>
    <p:sldId id="279" r:id="rId8"/>
    <p:sldId id="283" r:id="rId9"/>
    <p:sldId id="284" r:id="rId10"/>
    <p:sldId id="287" r:id="rId11"/>
    <p:sldId id="281" r:id="rId12"/>
    <p:sldId id="280" r:id="rId13"/>
    <p:sldId id="282" r:id="rId14"/>
    <p:sldId id="272" r:id="rId15"/>
    <p:sldId id="285" r:id="rId16"/>
    <p:sldId id="286" r:id="rId17"/>
    <p:sldId id="266" r:id="rId1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20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2880">
          <p15:clr>
            <a:srgbClr val="A4A3A4"/>
          </p15:clr>
        </p15:guide>
        <p15:guide id="5" orient="horz" pos="3216">
          <p15:clr>
            <a:srgbClr val="A4A3A4"/>
          </p15:clr>
        </p15:guide>
        <p15:guide id="6" orient="horz" pos="816">
          <p15:clr>
            <a:srgbClr val="A4A3A4"/>
          </p15:clr>
        </p15:guide>
        <p15:guide id="7" orient="horz" pos="175">
          <p15:clr>
            <a:srgbClr val="A4A3A4"/>
          </p15:clr>
        </p15:guide>
        <p15:guide id="8" pos="3839">
          <p15:clr>
            <a:srgbClr val="A4A3A4"/>
          </p15:clr>
        </p15:guide>
        <p15:guide id="9" pos="959">
          <p15:clr>
            <a:srgbClr val="A4A3A4"/>
          </p15:clr>
        </p15:guide>
        <p15:guide id="10" pos="6719">
          <p15:clr>
            <a:srgbClr val="A4A3A4"/>
          </p15:clr>
        </p15:guide>
        <p15:guide id="11" pos="6143">
          <p15:clr>
            <a:srgbClr val="A4A3A4"/>
          </p15:clr>
        </p15:guide>
        <p15:guide id="12" pos="28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74" d="100"/>
          <a:sy n="74" d="100"/>
        </p:scale>
        <p:origin x="582" y="66"/>
      </p:cViewPr>
      <p:guideLst>
        <p:guide orient="horz" pos="2160"/>
        <p:guide orient="horz" pos="1200"/>
        <p:guide orient="horz" pos="3888"/>
        <p:guide orient="horz" pos="2880"/>
        <p:guide orient="horz" pos="3216"/>
        <p:guide orient="horz" pos="816"/>
        <p:guide orient="horz" pos="175"/>
        <p:guide pos="3839"/>
        <p:guide pos="959"/>
        <p:guide pos="6719"/>
        <p:guide pos="6143"/>
        <p:guide pos="283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5" d="100"/>
          <a:sy n="55" d="100"/>
        </p:scale>
        <p:origin x="3072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zh-CN" altLang="en-US"/>
              <a:t>2017/12/24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zh-CN" altLang="en-US"/>
              <a:t>2017/12/24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/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/>
              <a:t>2017/12/24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/>
              <a:t>2017/12/24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/>
              <a:t>2017/12/24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/>
              <a:t>2017/12/24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/>
              <a:t>2017/12/24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/>
              <a:t>2017/12/24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/>
              <a:t>2017/12/24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/>
              <a:t>2017/12/24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/>
              <a:t>2017/12/24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/>
              <a:t>2017/12/24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zh-CN" altLang="en-US"/>
              <a:pPr/>
              <a:t>2017/12/24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124744"/>
            <a:ext cx="9144000" cy="2667000"/>
          </a:xfrm>
        </p:spPr>
        <p:txBody>
          <a:bodyPr/>
          <a:lstStyle/>
          <a:p>
            <a:r>
              <a:rPr lang="en-US" altLang="zh-CN" sz="6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AICar</a:t>
            </a:r>
            <a:r>
              <a:rPr lang="zh-CN" altLang="en-US" sz="6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endParaRPr lang="en-US" sz="6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9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小组</a:t>
            </a:r>
            <a:r>
              <a:rPr lang="zh-CN" altLang="en-US" sz="29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成员：畅雅雯  </a:t>
            </a:r>
            <a:r>
              <a:rPr lang="en-US" altLang="zh-CN" sz="29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2015202004     </a:t>
            </a:r>
            <a:r>
              <a:rPr lang="zh-CN" altLang="en-US" sz="29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水治禹 </a:t>
            </a:r>
            <a:r>
              <a:rPr lang="en-US" altLang="zh-CN" sz="29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2015202008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9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sz="29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</a:t>
            </a:r>
            <a:r>
              <a:rPr lang="zh-CN" altLang="en-US" sz="29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姚     菁  </a:t>
            </a:r>
            <a:r>
              <a:rPr lang="en-US" altLang="zh-CN" sz="29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2015202031    </a:t>
            </a:r>
            <a:r>
              <a:rPr lang="zh-CN" altLang="en-US" sz="29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任可欣 </a:t>
            </a:r>
            <a:r>
              <a:rPr lang="en-US" altLang="zh-CN" sz="29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2015202037</a:t>
            </a:r>
          </a:p>
          <a:p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/>
            <a:r>
              <a:rPr 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2017.12.25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art II</a:t>
            </a:r>
            <a:endParaRPr 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32765" y="2590800"/>
            <a:ext cx="9144000" cy="4267200"/>
          </a:xfrm>
        </p:spPr>
        <p:txBody>
          <a:bodyPr>
            <a:normAutofit/>
          </a:bodyPr>
          <a:lstStyle/>
          <a:p>
            <a:r>
              <a:rPr lang="zh-CN" altLang="en-US" sz="4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图像识别功能</a:t>
            </a:r>
            <a:endParaRPr lang="en-US" altLang="zh-CN" sz="4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4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83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实现</a:t>
            </a:r>
            <a:r>
              <a:rPr lang="zh-CN" altLang="en-US" sz="3600" dirty="0"/>
              <a:t>过程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1905000"/>
            <a:ext cx="9972599" cy="762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小车启动后向前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行驶，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同时不断测量前方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到障碍物的距离，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当遇到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障碍物时（我们的设定是前方测距小于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32cm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），小车后退几步并减速停下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 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522413" y="3276600"/>
            <a:ext cx="9972598" cy="1158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Wingdings" pitchFamily="2" charset="2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同时，小车上的手机获得前方障碍物的图像，实时传回电脑，电脑运行图像识别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softmax_mnist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代码，识别出数字并通过蓝牙模块传给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uno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板，在液晶显示屏上显示识别出的数字。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531908" y="5517232"/>
            <a:ext cx="10081119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Wingdings" pitchFamily="2" charset="2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接下来，小车的舵机转动，分别对左边、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右边进行测距。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若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小车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左右都有障碍物，小车旋转掉头，否则，比较左右距离，让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小车向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空旷的一方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行驶，回到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正常运行状态。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10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图像</a:t>
            </a:r>
            <a:r>
              <a:rPr lang="zh-CN" altLang="en-US" sz="3600" dirty="0" smtClean="0"/>
              <a:t>识别</a:t>
            </a:r>
            <a:r>
              <a:rPr lang="zh-CN" altLang="en-US" sz="3600" dirty="0"/>
              <a:t>原理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4433" y="2194012"/>
            <a:ext cx="9972599" cy="762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数据预处理：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将截取的图片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resize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成大小为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28*28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的图片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   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pixel=1.0-float(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img.getpixel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((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t,k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)))/255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               将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数据储存到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numpy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数组中作为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predict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函数的输入。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522414" y="3825636"/>
            <a:ext cx="9972598" cy="1158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Wingdings" pitchFamily="2" charset="2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训练模型：</a:t>
            </a:r>
            <a:r>
              <a:rPr lang="en-US" altLang="zh-CN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softmax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分类器， 梯度下降算法来训练。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522414" y="5091304"/>
            <a:ext cx="10081119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Wingdings" pitchFamily="2" charset="2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识别图片：</a:t>
            </a:r>
            <a:r>
              <a:rPr lang="zh-CN" altLang="en-US" dirty="0"/>
              <a:t>将电脑截取的图片输入到模型中，得到识别结果。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87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成果展示</a:t>
            </a:r>
            <a:endParaRPr lang="en-US" sz="3600" dirty="0"/>
          </a:p>
        </p:txBody>
      </p:sp>
      <p:pic>
        <p:nvPicPr>
          <p:cNvPr id="6" name="图像识别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7988" y="1844823"/>
            <a:ext cx="7344816" cy="422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3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成果展示</a:t>
            </a:r>
            <a:endParaRPr 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413892" y="2348880"/>
            <a:ext cx="25922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PC</a:t>
            </a:r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与手机图</a:t>
            </a:r>
            <a:endParaRPr lang="en-US" altLang="zh-CN" sz="32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像实时传送</a:t>
            </a:r>
            <a:endParaRPr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4 p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94212" y="1844824"/>
            <a:ext cx="751387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8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成果展示</a:t>
            </a:r>
            <a:endParaRPr lang="en-US" sz="3600" dirty="0"/>
          </a:p>
        </p:txBody>
      </p:sp>
      <p:pic>
        <p:nvPicPr>
          <p:cNvPr id="6" name="图像识别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7988" y="1844823"/>
            <a:ext cx="7344816" cy="422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1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05980" y="3501008"/>
            <a:ext cx="6192688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6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  you</a:t>
            </a:r>
            <a:r>
              <a:rPr lang="zh-CN" altLang="en-US" sz="6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art I</a:t>
            </a:r>
            <a:endParaRPr 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32765" y="2590800"/>
            <a:ext cx="9144000" cy="4267200"/>
          </a:xfrm>
        </p:spPr>
        <p:txBody>
          <a:bodyPr>
            <a:normAutofit/>
          </a:bodyPr>
          <a:lstStyle/>
          <a:p>
            <a:r>
              <a:rPr lang="zh-CN" altLang="en-US" sz="4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黑线循迹</a:t>
            </a:r>
            <a:r>
              <a:rPr lang="en-US" altLang="zh-CN" sz="4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&amp;</a:t>
            </a:r>
            <a:r>
              <a:rPr lang="zh-CN" altLang="en-US" sz="4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超声波避障</a:t>
            </a:r>
            <a:endParaRPr lang="en-US" altLang="zh-CN" sz="4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4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前期准备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582" y="2132856"/>
            <a:ext cx="9962430" cy="35283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•	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四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个提示灯</a:t>
            </a:r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r>
              <a:rPr 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•	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两个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光敏电阻</a:t>
            </a:r>
            <a:endParaRPr lang="en-US" altLang="zh-CN" sz="2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提示灯用于显示小车运行状况，光敏电阻用于调整小车对于轨道的识别灵敏度</a:t>
            </a:r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48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实验</a:t>
            </a:r>
            <a:r>
              <a:rPr lang="zh-CN" altLang="en-US" sz="3600" dirty="0" smtClean="0"/>
              <a:t>原理 </a:t>
            </a:r>
            <a:r>
              <a:rPr lang="en-US" altLang="zh-CN" sz="3600" dirty="0" smtClean="0"/>
              <a:t>– </a:t>
            </a:r>
            <a:r>
              <a:rPr lang="zh-CN" altLang="en-US" sz="3600" dirty="0" smtClean="0"/>
              <a:t>黑线循迹</a:t>
            </a:r>
            <a:endParaRPr lang="en-US" sz="36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1700808"/>
            <a:ext cx="5371245" cy="4608512"/>
          </a:xfrm>
        </p:spPr>
      </p:pic>
      <p:sp>
        <p:nvSpPr>
          <p:cNvPr id="6" name="文本框 5"/>
          <p:cNvSpPr txBox="1"/>
          <p:nvPr/>
        </p:nvSpPr>
        <p:spPr>
          <a:xfrm>
            <a:off x="1591488" y="2060848"/>
            <a:ext cx="4536504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当光电传感器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P1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下方为黑线时，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LED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指示灯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L2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灭，否则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L2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亮；同理，当光电传感器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P2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下方为黑线时，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LED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指示灯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L3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灭，否则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L3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亮</a:t>
            </a:r>
            <a:endParaRPr lang="en-US" altLang="zh-CN" sz="2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小车直行</a:t>
            </a:r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---- L2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亮，</a:t>
            </a:r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L3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亮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648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实验</a:t>
            </a:r>
            <a:r>
              <a:rPr lang="zh-CN" altLang="en-US" sz="3600" dirty="0" smtClean="0"/>
              <a:t>原理 </a:t>
            </a:r>
            <a:r>
              <a:rPr lang="en-US" altLang="zh-CN" sz="3600" dirty="0" smtClean="0"/>
              <a:t>– </a:t>
            </a:r>
            <a:r>
              <a:rPr lang="zh-CN" altLang="en-US" sz="3600" dirty="0" smtClean="0"/>
              <a:t>黑线循迹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7998" y="1686097"/>
            <a:ext cx="4416552" cy="762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小车左转 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---- L2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灭， 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L3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亮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686097"/>
            <a:ext cx="4416552" cy="762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小车右转 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----L2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亮， 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L3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灭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2448097"/>
            <a:ext cx="9036495" cy="3141143"/>
          </a:xfr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1759678" y="5970240"/>
            <a:ext cx="441655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Wingdings" pitchFamily="2" charset="2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若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L2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 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L3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均灭， 则小车停止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886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实验</a:t>
            </a:r>
            <a:r>
              <a:rPr lang="zh-CN" altLang="en-US" sz="3600" dirty="0" smtClean="0"/>
              <a:t>原理 </a:t>
            </a:r>
            <a:r>
              <a:rPr lang="en-US" altLang="zh-CN" sz="3600" dirty="0" smtClean="0"/>
              <a:t>-- </a:t>
            </a:r>
            <a:r>
              <a:rPr lang="zh-CN" altLang="en-US" sz="3600" dirty="0" smtClean="0"/>
              <a:t>超声波避障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6145" y="4005064"/>
            <a:ext cx="4860031" cy="76200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当避障探头 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P3 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探测到障碍物距离小于 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10cm 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时，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LED 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指示灯 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L1 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亮，否则灭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;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同理，当 避障探头 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P4 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探测到障碍物距离小于 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10cm 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时，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LED 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指示灯 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L4 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亮，否则灭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sz="2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sz="2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L1 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亮，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L4 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亮，小车停止</a:t>
            </a:r>
          </a:p>
          <a:p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L1 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亮，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L4 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灭，小车停止</a:t>
            </a:r>
          </a:p>
          <a:p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L1 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灭，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L4 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亮，小车停止</a:t>
            </a:r>
          </a:p>
          <a:p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L1 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灭，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L4 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灭，小车前行</a:t>
            </a:r>
          </a:p>
          <a:p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2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68" y="1856656"/>
            <a:ext cx="5334731" cy="4608512"/>
          </a:xfrm>
        </p:spPr>
      </p:pic>
    </p:spTree>
    <p:extLst>
      <p:ext uri="{BB962C8B-B14F-4D97-AF65-F5344CB8AC3E}">
        <p14:creationId xmlns:p14="http://schemas.microsoft.com/office/powerpoint/2010/main" val="35043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问题分析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6033" y="2492896"/>
            <a:ext cx="9962430" cy="352839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小车光电传感器的光敏电阻大小有问题，导致其不够敏感，即有时传感器下方是黑线时， 传感器却无法准确判断其为黑线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sz="2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解决方法：</a:t>
            </a:r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小心调节光敏电阻大小，直至符合实验</a:t>
            </a:r>
            <a:r>
              <a:rPr lang="zh-CN" altLang="en-US" sz="28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要求</a:t>
            </a:r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50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成果展示</a:t>
            </a:r>
            <a:endParaRPr lang="en-US" sz="3600" dirty="0"/>
          </a:p>
        </p:txBody>
      </p:sp>
      <p:pic>
        <p:nvPicPr>
          <p:cNvPr id="5" name="S形黑线循迹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0236" y="1916832"/>
            <a:ext cx="7104112" cy="40848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73932" y="3271275"/>
            <a:ext cx="273630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</a:t>
            </a:r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形黑线循迹</a:t>
            </a:r>
            <a:endParaRPr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205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成果展示</a:t>
            </a:r>
            <a:endParaRPr lang="en-US" sz="3600" dirty="0"/>
          </a:p>
        </p:txBody>
      </p:sp>
      <p:sp>
        <p:nvSpPr>
          <p:cNvPr id="6" name="文本框 5"/>
          <p:cNvSpPr txBox="1"/>
          <p:nvPr/>
        </p:nvSpPr>
        <p:spPr>
          <a:xfrm>
            <a:off x="1505982" y="3212976"/>
            <a:ext cx="273630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环形</a:t>
            </a:r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黑线循迹</a:t>
            </a:r>
            <a:endParaRPr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环形循迹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0236" y="1772816"/>
            <a:ext cx="7466343" cy="429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5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_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400984D-921D-405A-8626-907E881874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Chalkboard presentation (widescreen)</Template>
  <TotalTime>0</TotalTime>
  <Words>473</Words>
  <Application>Microsoft Office PowerPoint</Application>
  <PresentationFormat>自定义</PresentationFormat>
  <Paragraphs>57</Paragraphs>
  <Slides>16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黑体</vt:lpstr>
      <vt:lpstr>华文楷体</vt:lpstr>
      <vt:lpstr>宋体</vt:lpstr>
      <vt:lpstr>微软雅黑</vt:lpstr>
      <vt:lpstr>微软雅黑 Light</vt:lpstr>
      <vt:lpstr>Consolas</vt:lpstr>
      <vt:lpstr>Corbel</vt:lpstr>
      <vt:lpstr>Wingdings</vt:lpstr>
      <vt:lpstr>Chalkboard_16x9</vt:lpstr>
      <vt:lpstr>AICar  </vt:lpstr>
      <vt:lpstr>Part I</vt:lpstr>
      <vt:lpstr>前期准备</vt:lpstr>
      <vt:lpstr>实验原理 – 黑线循迹</vt:lpstr>
      <vt:lpstr>实验原理 – 黑线循迹</vt:lpstr>
      <vt:lpstr>实验原理 -- 超声波避障</vt:lpstr>
      <vt:lpstr>问题分析</vt:lpstr>
      <vt:lpstr>成果展示</vt:lpstr>
      <vt:lpstr>成果展示</vt:lpstr>
      <vt:lpstr>Part II</vt:lpstr>
      <vt:lpstr>实现过程</vt:lpstr>
      <vt:lpstr>图像识别原理</vt:lpstr>
      <vt:lpstr>成果展示</vt:lpstr>
      <vt:lpstr>成果展示</vt:lpstr>
      <vt:lpstr>成果展示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2012-07-22T06:37:07Z</dcterms:created>
  <dcterms:modified xsi:type="dcterms:W3CDTF">2017-12-24T13:34:03Z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TC028048469991</vt:lpwstr>
  </property>
</Properties>
</file>